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ed Hat Text" panose="020B0604020202020204" charset="0"/>
      <p:regular r:id="rId13"/>
    </p:embeddedFont>
    <p:embeddedFont>
      <p:font typeface="Roboto Light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8764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19776"/>
            <a:ext cx="7415927" cy="2004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850"/>
              </a:lnSpc>
              <a:buNone/>
            </a:pPr>
            <a:r>
              <a:rPr lang="en-US" sz="63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Understanding SDLC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4394121"/>
            <a:ext cx="7415927" cy="1815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Software Development Life Cycle (SDLC) is a process used by the software industry to design, develop, and test high-quality software applications. It involves a series of distinct phases and activities, each with its own unique purpose and characteristics.</a:t>
            </a:r>
            <a:endParaRPr lang="en-US" sz="2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75177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endParaRPr lang="en-US" sz="4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819864"/>
            <a:ext cx="5537359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968693" y="1062991"/>
            <a:ext cx="12692896" cy="1817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br>
              <a:rPr lang="en-US" sz="2000" dirty="0"/>
            </a:br>
            <a:r>
              <a:rPr lang="en-US" sz="2000" dirty="0"/>
              <a:t> "SDLC is the process used in software project management to plan, design,</a:t>
            </a:r>
            <a:br>
              <a:rPr lang="en-US" sz="2000" dirty="0"/>
            </a:br>
            <a:r>
              <a:rPr lang="en-US" sz="2000" dirty="0"/>
              <a:t> develop, test, and deploy a software application, ensuring a high-quality product.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968693" y="2623899"/>
            <a:ext cx="12692896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968693" y="3353395"/>
            <a:ext cx="6142077" cy="692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The Importance of SDLC</a:t>
            </a:r>
            <a:endParaRPr lang="en-US" sz="4350" dirty="0"/>
          </a:p>
        </p:txBody>
      </p:sp>
      <p:sp>
        <p:nvSpPr>
          <p:cNvPr id="6" name="Shape 4"/>
          <p:cNvSpPr/>
          <p:nvPr/>
        </p:nvSpPr>
        <p:spPr>
          <a:xfrm>
            <a:off x="968693" y="4663083"/>
            <a:ext cx="529471" cy="529471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7" name="Text 5"/>
          <p:cNvSpPr/>
          <p:nvPr/>
        </p:nvSpPr>
        <p:spPr>
          <a:xfrm>
            <a:off x="1182410" y="4761667"/>
            <a:ext cx="102037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1733431" y="466308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Quality Assurance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733431" y="5150168"/>
            <a:ext cx="3309342" cy="1506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SDLC ensures that the software meets high standards of quality and reliability through rigorous testing and validation.</a:t>
            </a:r>
            <a:endParaRPr lang="en-US" sz="1850" dirty="0"/>
          </a:p>
        </p:txBody>
      </p:sp>
      <p:sp>
        <p:nvSpPr>
          <p:cNvPr id="10" name="Shape 8"/>
          <p:cNvSpPr/>
          <p:nvPr/>
        </p:nvSpPr>
        <p:spPr>
          <a:xfrm>
            <a:off x="5278041" y="4663083"/>
            <a:ext cx="529471" cy="529471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1" name="Text 9"/>
          <p:cNvSpPr/>
          <p:nvPr/>
        </p:nvSpPr>
        <p:spPr>
          <a:xfrm>
            <a:off x="5443061" y="4761667"/>
            <a:ext cx="19931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6042779" y="4663083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Risk Reduction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6042779" y="5150168"/>
            <a:ext cx="3309342" cy="188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By defining clear requirements and specifications early on, SDLC helps minimize the risk of project failure or budget overruns.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9587389" y="4663083"/>
            <a:ext cx="529471" cy="529471"/>
          </a:xfrm>
          <a:prstGeom prst="roundRect">
            <a:avLst>
              <a:gd name="adj" fmla="val 6667"/>
            </a:avLst>
          </a:prstGeom>
          <a:solidFill>
            <a:srgbClr val="F3E8E8"/>
          </a:solidFill>
          <a:ln/>
        </p:spPr>
      </p:sp>
      <p:sp>
        <p:nvSpPr>
          <p:cNvPr id="15" name="Text 13"/>
          <p:cNvSpPr/>
          <p:nvPr/>
        </p:nvSpPr>
        <p:spPr>
          <a:xfrm>
            <a:off x="9752409" y="4761667"/>
            <a:ext cx="19931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4"/>
          <p:cNvSpPr/>
          <p:nvPr/>
        </p:nvSpPr>
        <p:spPr>
          <a:xfrm>
            <a:off x="10352127" y="4663083"/>
            <a:ext cx="3139202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Effective Communication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0352127" y="5150168"/>
            <a:ext cx="3309342" cy="2259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SDLC promotes clear communication and collaboration among team members, leading to better coordination and understanding.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466368"/>
            <a:ext cx="3990737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900"/>
              </a:lnSpc>
              <a:buNone/>
            </a:pPr>
            <a:r>
              <a:rPr lang="en-US" sz="31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Phases of SDLC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93" y="1304449"/>
            <a:ext cx="8719899" cy="47134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6378178"/>
            <a:ext cx="218003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Requirements Gathering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968693" y="6797159"/>
            <a:ext cx="395478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Understanding and documenting the needs of the end-users, stakeholders, and system requirements.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344716" y="6378178"/>
            <a:ext cx="1995368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System Design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344716" y="6797159"/>
            <a:ext cx="395478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Developing a high-level and detailed design of the software based on the gathered requirements.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9720739" y="6378178"/>
            <a:ext cx="1995368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720739" y="6797159"/>
            <a:ext cx="3954780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Converting design specifications into software by writing code, integrating different components, and conducting initial testing.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82083"/>
            <a:ext cx="634865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Requirements Gathering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37560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5" name="Text 2"/>
          <p:cNvSpPr/>
          <p:nvPr/>
        </p:nvSpPr>
        <p:spPr>
          <a:xfrm>
            <a:off x="1088231" y="3859530"/>
            <a:ext cx="107037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1666280" y="3756065"/>
            <a:ext cx="320337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Stakeholder Involvement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666280" y="4267319"/>
            <a:ext cx="36967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Engaging with end-users, customers, and other stakeholders to understand their needs and expectations.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609868" y="375606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5782985" y="3859530"/>
            <a:ext cx="209193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6412111" y="3756065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User Research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6412111" y="4267319"/>
            <a:ext cx="36967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Conducting interviews, surveys, and data analysis to gather detailed insights into user requirements and preferences.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74157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System Design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1970484"/>
            <a:ext cx="1234440" cy="17949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68761" y="221730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Architectural Planning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468761" y="2728555"/>
            <a:ext cx="76400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Defining the overall structure of the software, including its modules, interfaces, and interactions.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3765471"/>
            <a:ext cx="1234440" cy="17949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68761" y="4012287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Technology Selection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468761" y="4523542"/>
            <a:ext cx="76400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Choosing the appropriate technology stack and tools based on the project's requirements and constraints.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560457"/>
            <a:ext cx="1234440" cy="17949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68761" y="5807273"/>
            <a:ext cx="3171111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Detailed Documentation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468761" y="6318528"/>
            <a:ext cx="76400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Creating detailed design documents and diagrams that serve as a blueprint for the development team.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10564" y="671989"/>
            <a:ext cx="5734764" cy="716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Implementation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4860846" y="1754386"/>
            <a:ext cx="30480" cy="5803106"/>
          </a:xfrm>
          <a:prstGeom prst="roundRect">
            <a:avLst>
              <a:gd name="adj" fmla="val 119945"/>
            </a:avLst>
          </a:prstGeom>
          <a:solidFill>
            <a:srgbClr val="D9CECE"/>
          </a:solidFill>
          <a:ln/>
        </p:spPr>
      </p:sp>
      <p:sp>
        <p:nvSpPr>
          <p:cNvPr id="5" name="Shape 2"/>
          <p:cNvSpPr/>
          <p:nvPr/>
        </p:nvSpPr>
        <p:spPr>
          <a:xfrm>
            <a:off x="5119747" y="2287310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D9CECE"/>
          </a:solidFill>
          <a:ln/>
        </p:spPr>
      </p:sp>
      <p:sp>
        <p:nvSpPr>
          <p:cNvPr id="6" name="Shape 3"/>
          <p:cNvSpPr/>
          <p:nvPr/>
        </p:nvSpPr>
        <p:spPr>
          <a:xfrm>
            <a:off x="4601944" y="2028468"/>
            <a:ext cx="548283" cy="54828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7" name="Text 4"/>
          <p:cNvSpPr/>
          <p:nvPr/>
        </p:nvSpPr>
        <p:spPr>
          <a:xfrm>
            <a:off x="4823281" y="2130504"/>
            <a:ext cx="105608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6216491" y="1998107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Coding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6216491" y="2502694"/>
            <a:ext cx="75609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Writing and testing code for individual components and integrating them into a working system.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119747" y="4302919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D9CECE"/>
          </a:solidFill>
          <a:ln/>
        </p:spPr>
      </p:sp>
      <p:sp>
        <p:nvSpPr>
          <p:cNvPr id="11" name="Shape 8"/>
          <p:cNvSpPr/>
          <p:nvPr/>
        </p:nvSpPr>
        <p:spPr>
          <a:xfrm>
            <a:off x="4601944" y="4044077"/>
            <a:ext cx="548283" cy="54828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4772799" y="4146113"/>
            <a:ext cx="20645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6216491" y="4013716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Integration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216491" y="4518303"/>
            <a:ext cx="75609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Bringing all the individual components together and testing for seamless operation and functionality.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5119747" y="6318528"/>
            <a:ext cx="852964" cy="30480"/>
          </a:xfrm>
          <a:prstGeom prst="roundRect">
            <a:avLst>
              <a:gd name="adj" fmla="val 119945"/>
            </a:avLst>
          </a:prstGeom>
          <a:solidFill>
            <a:srgbClr val="D9CECE"/>
          </a:solidFill>
          <a:ln/>
        </p:spPr>
      </p:sp>
      <p:sp>
        <p:nvSpPr>
          <p:cNvPr id="16" name="Shape 13"/>
          <p:cNvSpPr/>
          <p:nvPr/>
        </p:nvSpPr>
        <p:spPr>
          <a:xfrm>
            <a:off x="4601944" y="6059686"/>
            <a:ext cx="548283" cy="548283"/>
          </a:xfrm>
          <a:prstGeom prst="roundRect">
            <a:avLst>
              <a:gd name="adj" fmla="val 6668"/>
            </a:avLst>
          </a:prstGeom>
          <a:solidFill>
            <a:srgbClr val="F3E8E8"/>
          </a:solidFill>
          <a:ln/>
        </p:spPr>
      </p:sp>
      <p:sp>
        <p:nvSpPr>
          <p:cNvPr id="17" name="Text 14"/>
          <p:cNvSpPr/>
          <p:nvPr/>
        </p:nvSpPr>
        <p:spPr>
          <a:xfrm>
            <a:off x="4772799" y="6161723"/>
            <a:ext cx="206454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6216491" y="6029325"/>
            <a:ext cx="2867382" cy="358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Initial Testing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6216491" y="6533912"/>
            <a:ext cx="7560945" cy="779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Conducting initial rounds of testing to ensure that the implemented features meet the defined requirements.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837253"/>
            <a:ext cx="779716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Testing and Quality Assurance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968693" y="3057049"/>
            <a:ext cx="12692896" cy="3335179"/>
          </a:xfrm>
          <a:prstGeom prst="roundRect">
            <a:avLst>
              <a:gd name="adj" fmla="val 111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983933" y="3072289"/>
            <a:ext cx="12662416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230868" y="3228023"/>
            <a:ext cx="583370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Unit Testing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565827" y="3228023"/>
            <a:ext cx="583370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Verifies the smallest parts of the software: individual functions or modules.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983933" y="4173855"/>
            <a:ext cx="12662416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230868" y="4329589"/>
            <a:ext cx="583370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Integration Testing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565827" y="4329589"/>
            <a:ext cx="583370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Ensures the interactions between different modules work as intended when combined.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83933" y="5275421"/>
            <a:ext cx="12662416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230868" y="5431155"/>
            <a:ext cx="583370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System Testing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565827" y="5431155"/>
            <a:ext cx="583370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Validates the fully integrated and tested software against the specified requirements.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74094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Deployment</a:t>
            </a:r>
            <a:endParaRPr lang="en-US" sz="4550" dirty="0"/>
          </a:p>
        </p:txBody>
      </p:sp>
      <p:sp>
        <p:nvSpPr>
          <p:cNvPr id="5" name="Shape 2"/>
          <p:cNvSpPr/>
          <p:nvPr/>
        </p:nvSpPr>
        <p:spPr>
          <a:xfrm>
            <a:off x="968693" y="3370421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6" name="Text 3"/>
          <p:cNvSpPr/>
          <p:nvPr/>
        </p:nvSpPr>
        <p:spPr>
          <a:xfrm>
            <a:off x="1215509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Server Configuration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1215509" y="4128492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Setting up the necessary infrastructure and resources for hosting the software application.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81970" y="3370421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9" name="Text 6"/>
          <p:cNvSpPr/>
          <p:nvPr/>
        </p:nvSpPr>
        <p:spPr>
          <a:xfrm>
            <a:off x="5528786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Version Control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528786" y="4128492"/>
            <a:ext cx="357282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Implementing effective version control mechanisms to manage updates and changes to the software.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9595247" y="3370421"/>
            <a:ext cx="4066461" cy="2585085"/>
          </a:xfrm>
          <a:prstGeom prst="roundRect">
            <a:avLst>
              <a:gd name="adj" fmla="val 1433"/>
            </a:avLst>
          </a:prstGeom>
          <a:solidFill>
            <a:srgbClr val="F3E8E8"/>
          </a:solidFill>
          <a:ln/>
        </p:spPr>
      </p:sp>
      <p:sp>
        <p:nvSpPr>
          <p:cNvPr id="12" name="Text 9"/>
          <p:cNvSpPr/>
          <p:nvPr/>
        </p:nvSpPr>
        <p:spPr>
          <a:xfrm>
            <a:off x="9842063" y="361723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Release Planning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9842063" y="4128492"/>
            <a:ext cx="357282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Carefully planning and executing the release process to ensure a smooth and successful deployment.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33468"/>
            <a:ext cx="662166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1F1E1E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Operation &amp; Maintenance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37703" y="3431292"/>
            <a:ext cx="3984069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4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24/7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1508403" y="4499729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Support Availability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295454" y="5010983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Round-the-clock support services to address any issues and ensure uninterrupted operation.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687748" y="3376613"/>
            <a:ext cx="3020991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48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99%</a:t>
            </a:r>
            <a:endParaRPr lang="en-US" sz="4800" dirty="0"/>
          </a:p>
        </p:txBody>
      </p:sp>
      <p:sp>
        <p:nvSpPr>
          <p:cNvPr id="7" name="Text 5"/>
          <p:cNvSpPr/>
          <p:nvPr/>
        </p:nvSpPr>
        <p:spPr>
          <a:xfrm>
            <a:off x="5323046" y="4465526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Uptime Guarantee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4986427" y="5010983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Ensuring a 99% uptime guarantee, minimizing disruptions and downtime for users.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767288" y="3376613"/>
            <a:ext cx="4894300" cy="814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400"/>
              </a:lnSpc>
              <a:buNone/>
            </a:pPr>
            <a:r>
              <a:rPr lang="en-US" sz="4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Continuous</a:t>
            </a:r>
            <a:r>
              <a:rPr lang="en-US" sz="64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 </a:t>
            </a:r>
            <a:r>
              <a:rPr lang="en-US" sz="400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Improvement</a:t>
            </a:r>
            <a:endParaRPr lang="en-US" sz="4000" dirty="0"/>
          </a:p>
        </p:txBody>
      </p:sp>
      <p:sp>
        <p:nvSpPr>
          <p:cNvPr id="10" name="Text 8"/>
          <p:cNvSpPr/>
          <p:nvPr/>
        </p:nvSpPr>
        <p:spPr>
          <a:xfrm>
            <a:off x="10084951" y="4499729"/>
            <a:ext cx="3169087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50" dirty="0">
                <a:solidFill>
                  <a:srgbClr val="3B3535"/>
                </a:solidFill>
                <a:latin typeface="Red Hat Text" pitchFamily="34" charset="0"/>
                <a:ea typeface="Red Hat Text" pitchFamily="34" charset="-122"/>
                <a:cs typeface="Red Hat Text" pitchFamily="34" charset="-120"/>
              </a:rPr>
              <a:t>Software Enhancements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9677400" y="5010983"/>
            <a:ext cx="39841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Regular updates and enhancements to keep the software relevant and competitive in the market.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519</Words>
  <Application>Microsoft Office PowerPoint</Application>
  <PresentationFormat>Custom</PresentationFormat>
  <Paragraphs>78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Red Hat Text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melky vignan kandela</cp:lastModifiedBy>
  <cp:revision>4</cp:revision>
  <dcterms:created xsi:type="dcterms:W3CDTF">2025-02-18T08:32:36Z</dcterms:created>
  <dcterms:modified xsi:type="dcterms:W3CDTF">2025-03-19T03:44:13Z</dcterms:modified>
</cp:coreProperties>
</file>